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3"/>
  </p:notesMasterIdLst>
  <p:sldIdLst>
    <p:sldId id="859" r:id="rId3"/>
    <p:sldId id="1089" r:id="rId4"/>
    <p:sldId id="1090" r:id="rId5"/>
    <p:sldId id="1124" r:id="rId6"/>
    <p:sldId id="1091" r:id="rId7"/>
    <p:sldId id="1092" r:id="rId8"/>
    <p:sldId id="1125" r:id="rId9"/>
    <p:sldId id="1126" r:id="rId10"/>
    <p:sldId id="1128" r:id="rId11"/>
    <p:sldId id="1129" r:id="rId12"/>
    <p:sldId id="1127" r:id="rId13"/>
    <p:sldId id="1130" r:id="rId14"/>
    <p:sldId id="1131" r:id="rId15"/>
    <p:sldId id="1132" r:id="rId16"/>
    <p:sldId id="1133" r:id="rId17"/>
    <p:sldId id="1134" r:id="rId18"/>
    <p:sldId id="1135" r:id="rId19"/>
    <p:sldId id="1093" r:id="rId20"/>
    <p:sldId id="1094" r:id="rId21"/>
    <p:sldId id="1137" r:id="rId22"/>
    <p:sldId id="1136" r:id="rId23"/>
    <p:sldId id="1098" r:id="rId24"/>
    <p:sldId id="1140" r:id="rId25"/>
    <p:sldId id="1141" r:id="rId26"/>
    <p:sldId id="1097" r:id="rId27"/>
    <p:sldId id="1138" r:id="rId28"/>
    <p:sldId id="1142" r:id="rId29"/>
    <p:sldId id="1111" r:id="rId30"/>
    <p:sldId id="1114" r:id="rId31"/>
    <p:sldId id="1115" r:id="rId32"/>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8ECDD"/>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6" Type="http://schemas.openxmlformats.org/officeDocument/2006/relationships/tableStyles" Target="tableStyles.xml"/><Relationship Id="rId35" Type="http://schemas.openxmlformats.org/officeDocument/2006/relationships/viewProps" Target="viewProps.xml"/><Relationship Id="rId34" Type="http://schemas.openxmlformats.org/officeDocument/2006/relationships/presProps" Target="presProps.xml"/><Relationship Id="rId33" Type="http://schemas.openxmlformats.org/officeDocument/2006/relationships/notesMaster" Target="notesMasters/notesMaster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2" name="文本框 1"/>
          <p:cNvSpPr txBox="1"/>
          <p:nvPr userDrawn="1"/>
        </p:nvSpPr>
        <p:spPr>
          <a:xfrm>
            <a:off x="4006974" y="-27384"/>
            <a:ext cx="7920880"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实验班提</a:t>
            </a:r>
            <a:r>
              <a:rPr lang="zh-CN" altLang="en-US" sz="2000" dirty="0">
                <a:solidFill>
                  <a:prstClr val="black"/>
                </a:solidFill>
                <a:latin typeface="楷体" panose="02010609060101010101" pitchFamily="49" charset="-122"/>
                <a:ea typeface="楷体" panose="02010609060101010101" pitchFamily="49" charset="-122"/>
              </a:rPr>
              <a:t>优训练 高中化学 选择性</a:t>
            </a:r>
            <a:r>
              <a:rPr lang="zh-CN" altLang="en-US" sz="2000" dirty="0" smtClean="0">
                <a:solidFill>
                  <a:prstClr val="black"/>
                </a:solidFill>
                <a:latin typeface="楷体" panose="02010609060101010101" pitchFamily="49" charset="-122"/>
                <a:ea typeface="楷体" panose="02010609060101010101" pitchFamily="49" charset="-122"/>
              </a:rPr>
              <a:t>必修</a:t>
            </a:r>
            <a:r>
              <a:rPr lang="en-US" altLang="zh-CN" sz="2000" dirty="0" smtClean="0">
                <a:solidFill>
                  <a:prstClr val="black"/>
                </a:solidFill>
                <a:latin typeface="楷体" panose="02010609060101010101" pitchFamily="49" charset="-122"/>
                <a:ea typeface="楷体" panose="02010609060101010101" pitchFamily="49" charset="-122"/>
              </a:rPr>
              <a:t>2 </a:t>
            </a:r>
            <a:r>
              <a:rPr lang="zh-CN" altLang="en-US" sz="2000" dirty="0" smtClean="0">
                <a:solidFill>
                  <a:prstClr val="black"/>
                </a:solidFill>
                <a:latin typeface="楷体" panose="02010609060101010101" pitchFamily="49" charset="-122"/>
                <a:ea typeface="楷体" panose="02010609060101010101" pitchFamily="49" charset="-122"/>
              </a:rPr>
              <a:t>物质结构与性质 </a:t>
            </a:r>
            <a:r>
              <a:rPr lang="en-US" altLang="zh-CN" sz="2000" dirty="0" smtClean="0">
                <a:solidFill>
                  <a:prstClr val="black"/>
                </a:solidFill>
                <a:latin typeface="楷体" panose="02010609060101010101" pitchFamily="49" charset="-122"/>
                <a:ea typeface="楷体" panose="02010609060101010101" pitchFamily="49" charset="-122"/>
              </a:rPr>
              <a:t>JSJY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endParaRPr lang="zh-CN" altLang="en-US"/>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0.png"/><Relationship Id="rId1" Type="http://schemas.openxmlformats.org/officeDocument/2006/relationships/image" Target="../media/image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png"/></Relationships>
</file>

<file path=ppt/slides/_rels/slide14.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4.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6.png"/><Relationship Id="rId1" Type="http://schemas.openxmlformats.org/officeDocument/2006/relationships/image" Target="../media/image15.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image" Target="../media/image17.png"/></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1.png"/><Relationship Id="rId1" Type="http://schemas.openxmlformats.org/officeDocument/2006/relationships/image" Target="../media/image20.png"/></Relationships>
</file>

<file path=ppt/slides/_rels/slide2.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2.png"/></Relationships>
</file>

<file path=ppt/slides/_rels/slide2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image" Target="../media/image23.png"/></Relationships>
</file>

<file path=ppt/slides/_rels/slide22.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4.png"/><Relationship Id="rId2" Type="http://schemas.openxmlformats.org/officeDocument/2006/relationships/image" Target="../media/image27.png"/><Relationship Id="rId1" Type="http://schemas.openxmlformats.org/officeDocument/2006/relationships/image" Target="../media/image26.png"/></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7.png"/><Relationship Id="rId1" Type="http://schemas.openxmlformats.org/officeDocument/2006/relationships/image" Target="../media/image25.png"/></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7.png"/></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8.png"/></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9.png"/><Relationship Id="rId1" Type="http://schemas.openxmlformats.org/officeDocument/2006/relationships/image" Target="../media/image2.png"/></Relationships>
</file>

<file path=ppt/slides/_rels/slide27.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4.png"/><Relationship Id="rId2" Type="http://schemas.openxmlformats.org/officeDocument/2006/relationships/image" Target="../media/image31.png"/><Relationship Id="rId1" Type="http://schemas.openxmlformats.org/officeDocument/2006/relationships/image" Target="../media/image30.png"/></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5.png"/><Relationship Id="rId1" Type="http://schemas.openxmlformats.org/officeDocument/2006/relationships/image" Target="../media/image32.png"/></Relationships>
</file>

<file path=ppt/slides/_rels/slide29.xml.rels><?xml version="1.0" encoding="UTF-8" standalone="yes"?>
<Relationships xmlns="http://schemas.openxmlformats.org/package/2006/relationships"><Relationship Id="rId7" Type="http://schemas.openxmlformats.org/officeDocument/2006/relationships/slideLayout" Target="../slideLayouts/slideLayout1.xml"/><Relationship Id="rId6" Type="http://schemas.openxmlformats.org/officeDocument/2006/relationships/image" Target="../media/image24.png"/><Relationship Id="rId5" Type="http://schemas.openxmlformats.org/officeDocument/2006/relationships/image" Target="../media/image37.png"/><Relationship Id="rId4" Type="http://schemas.openxmlformats.org/officeDocument/2006/relationships/image" Target="../media/image36.png"/><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image" Target="../media/image33.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png"/></Relationships>
</file>

<file path=ppt/slides/_rels/slide30.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35.png"/><Relationship Id="rId3" Type="http://schemas.openxmlformats.org/officeDocument/2006/relationships/image" Target="../media/image34.png"/><Relationship Id="rId2" Type="http://schemas.openxmlformats.org/officeDocument/2006/relationships/image" Target="../media/image37.png"/><Relationship Id="rId1" Type="http://schemas.openxmlformats.org/officeDocument/2006/relationships/image" Target="../media/image2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7.png"/><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8.png"/><Relationship Id="rId1" Type="http://schemas.openxmlformats.org/officeDocument/2006/relationships/image" Target="../media/image2.pn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专题</a:t>
            </a:r>
            <a:r>
              <a:rPr lang="en-US" altLang="zh-CN" sz="5400" dirty="0">
                <a:solidFill>
                  <a:srgbClr val="549E39"/>
                </a:solidFill>
                <a:ea typeface="微软雅黑" panose="020B0503020204020204" pitchFamily="34" charset="-122"/>
                <a:cs typeface="Times New Roman" panose="02020603050405020304" pitchFamily="18" charset="0"/>
              </a:rPr>
              <a:t>3</a:t>
            </a:r>
            <a:r>
              <a:rPr lang="en-US" altLang="zh-CN"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微粒间作用力与物质性质</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文本框 6"/>
          <p:cNvSpPr txBox="1"/>
          <p:nvPr/>
        </p:nvSpPr>
        <p:spPr>
          <a:xfrm>
            <a:off x="334327" y="311549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第三单元　共价键　共价晶体</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754326"/>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键角的应用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182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判断分子的空间结构，如</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分子的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键角是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107</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键的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键长</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101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，则可以判断</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分子是三角锥形分子，如图。</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5sysj489.jpg" descr="id:2147489669;FounderCES"/>
          <p:cNvPicPr/>
          <p:nvPr/>
        </p:nvPicPr>
        <p:blipFill>
          <a:blip r:embed="rId1"/>
          <a:stretch>
            <a:fillRect/>
          </a:stretch>
        </p:blipFill>
        <p:spPr>
          <a:xfrm>
            <a:off x="5041244" y="2636912"/>
            <a:ext cx="2125067" cy="1550449"/>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tretch>
            <a:fillRect/>
          </a:stretch>
        </p:blipFill>
        <p:spPr>
          <a:xfrm>
            <a:off x="4646168" y="1999770"/>
            <a:ext cx="936104" cy="384622"/>
          </a:xfrm>
          <a:prstGeom prst="rect">
            <a:avLst/>
          </a:prstGeom>
        </p:spPr>
      </p:pic>
      <p:sp>
        <p:nvSpPr>
          <p:cNvPr id="2" name="内容占位符 1"/>
          <p:cNvSpPr>
            <a:spLocks noGrp="1"/>
          </p:cNvSpPr>
          <p:nvPr>
            <p:ph idx="1"/>
          </p:nvPr>
        </p:nvSpPr>
        <p:spPr>
          <a:xfrm>
            <a:off x="360854" y="746120"/>
            <a:ext cx="11485848" cy="5078313"/>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共价晶体</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共价晶体</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概念：晶体中所有原子通过共价键结合，形成空间网状结构，这样的晶体叫做共价晶体。</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结构特点</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共价晶体中只存在共价键，原子间全部通过共价键相结合。</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由于共价键的饱和性和方向性，使每个中心原子周围排列的原子数目是固定的。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共价晶体中不存在单个分子。如</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代表硅原子和氧原子的原子个数比为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，并不代表分子</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4.eps" descr="id:2147489676;FounderCES"/>
          <p:cNvPicPr/>
          <p:nvPr/>
        </p:nvPicPr>
        <p:blipFill>
          <a:blip r:embed="rId2"/>
          <a:stretch>
            <a:fillRect/>
          </a:stretch>
        </p:blipFill>
        <p:spPr>
          <a:xfrm>
            <a:off x="360854" y="889580"/>
            <a:ext cx="1354455" cy="359410"/>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常见的共价晶体</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某些单质，如金刚石、晶体硅、晶体硼、晶体锗</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Ge</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某些化合物，如金刚砂</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、二氧化硅</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、氮化硼</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BN</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、氮化铝</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AlN</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、氮化硅</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4439022" y="2538968"/>
            <a:ext cx="648072" cy="384622"/>
          </a:xfrm>
          <a:prstGeom prst="rect">
            <a:avLst/>
          </a:prstGeom>
        </p:spPr>
      </p:pic>
      <p:pic>
        <p:nvPicPr>
          <p:cNvPr id="4" name="图片 3"/>
          <p:cNvPicPr>
            <a:picLocks noChangeAspect="1"/>
          </p:cNvPicPr>
          <p:nvPr/>
        </p:nvPicPr>
        <p:blipFill>
          <a:blip r:embed="rId1"/>
          <a:stretch>
            <a:fillRect/>
          </a:stretch>
        </p:blipFill>
        <p:spPr>
          <a:xfrm>
            <a:off x="766614" y="2530090"/>
            <a:ext cx="648072" cy="384622"/>
          </a:xfrm>
          <a:prstGeom prst="rect">
            <a:avLst/>
          </a:prstGeom>
        </p:spPr>
      </p:pic>
      <p:pic>
        <p:nvPicPr>
          <p:cNvPr id="3" name="图片 2"/>
          <p:cNvPicPr>
            <a:picLocks noChangeAspect="1"/>
          </p:cNvPicPr>
          <p:nvPr/>
        </p:nvPicPr>
        <p:blipFill>
          <a:blip r:embed="rId1"/>
          <a:stretch>
            <a:fillRect/>
          </a:stretch>
        </p:blipFill>
        <p:spPr>
          <a:xfrm>
            <a:off x="9515094" y="1997718"/>
            <a:ext cx="1917582" cy="384622"/>
          </a:xfrm>
          <a:prstGeom prst="rect">
            <a:avLst/>
          </a:prstGeom>
        </p:spPr>
      </p:pic>
      <p:sp>
        <p:nvSpPr>
          <p:cNvPr id="2" name="内容占位符 1"/>
          <p:cNvSpPr>
            <a:spLocks noGrp="1"/>
          </p:cNvSpPr>
          <p:nvPr>
            <p:ph idx="1"/>
          </p:nvPr>
        </p:nvSpPr>
        <p:spPr>
          <a:xfrm>
            <a:off x="360854" y="746120"/>
            <a:ext cx="11485848" cy="3970318"/>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共价晶体的性质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特性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由于共价晶体中原子间以较强的共价键相结合，故共价晶体：</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熔、沸点很高</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硬度大；</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一般不导电；</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难溶于溶剂。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影响共价晶体熔、沸点和硬度的因素</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对于结构相似的共价晶体而言，共价键的键长越长，键能就越小，晶体的熔、沸点越低，硬度越小。</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常见的共价晶体的结构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金刚石晶体</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5sysj490.jpg" descr="id:2147489683;FounderCES"/>
          <p:cNvPicPr/>
          <p:nvPr/>
        </p:nvPicPr>
        <p:blipFill>
          <a:blip r:embed="rId1"/>
          <a:stretch>
            <a:fillRect/>
          </a:stretch>
        </p:blipFill>
        <p:spPr>
          <a:xfrm>
            <a:off x="1270670" y="1988840"/>
            <a:ext cx="2323946" cy="2265653"/>
          </a:xfrm>
          <a:prstGeom prst="rect">
            <a:avLst/>
          </a:prstGeom>
        </p:spPr>
      </p:pic>
      <p:sp>
        <p:nvSpPr>
          <p:cNvPr id="5" name="矩形 4"/>
          <p:cNvSpPr/>
          <p:nvPr/>
        </p:nvSpPr>
        <p:spPr>
          <a:xfrm>
            <a:off x="793412" y="4293096"/>
            <a:ext cx="3278462" cy="646331"/>
          </a:xfrm>
          <a:prstGeom prst="rect">
            <a:avLst/>
          </a:prstGeom>
        </p:spPr>
        <p:txBody>
          <a:bodyPr wrap="none">
            <a:spAutoFit/>
          </a:bodyPr>
          <a:lstStyle/>
          <a:p>
            <a:pPr algn="ctr">
              <a:lnSpc>
                <a:spcPct val="150000"/>
              </a:lnSpc>
              <a:spcAft>
                <a:spcPts val="0"/>
              </a:spcAft>
            </a:pPr>
            <a:r>
              <a:rPr lang="zh-CN" altLang="zh-CN" sz="2400" dirty="0">
                <a:solidFill>
                  <a:srgbClr val="000000"/>
                </a:solidFill>
                <a:cs typeface="Times New Roman" panose="02020603050405020304" pitchFamily="18" charset="0"/>
              </a:rPr>
              <a:t>金刚石晶体结构示意图</a:t>
            </a:r>
            <a:endParaRPr lang="zh-CN" altLang="zh-CN" sz="1050" dirty="0">
              <a:solidFill>
                <a:srgbClr val="000000"/>
              </a:solidFill>
              <a:cs typeface="Times New Roman" panose="02020603050405020304" pitchFamily="18" charset="0"/>
            </a:endParaRPr>
          </a:p>
        </p:txBody>
      </p:sp>
      <p:pic>
        <p:nvPicPr>
          <p:cNvPr id="6" name="25sysj491.jpg" descr="id:2147489690;FounderCES"/>
          <p:cNvPicPr/>
          <p:nvPr/>
        </p:nvPicPr>
        <p:blipFill>
          <a:blip r:embed="rId2"/>
          <a:stretch>
            <a:fillRect/>
          </a:stretch>
        </p:blipFill>
        <p:spPr>
          <a:xfrm>
            <a:off x="5303118" y="2307248"/>
            <a:ext cx="1694400" cy="1142436"/>
          </a:xfrm>
          <a:prstGeom prst="rect">
            <a:avLst/>
          </a:prstGeom>
        </p:spPr>
      </p:pic>
      <p:pic>
        <p:nvPicPr>
          <p:cNvPr id="7" name="25sysj492.jpg" descr="id:2147489697;FounderCES"/>
          <p:cNvPicPr/>
          <p:nvPr/>
        </p:nvPicPr>
        <p:blipFill>
          <a:blip r:embed="rId3"/>
          <a:stretch>
            <a:fillRect/>
          </a:stretch>
        </p:blipFill>
        <p:spPr>
          <a:xfrm>
            <a:off x="7463358" y="1992044"/>
            <a:ext cx="1667301" cy="1772844"/>
          </a:xfrm>
          <a:prstGeom prst="rect">
            <a:avLst/>
          </a:prstGeom>
        </p:spPr>
      </p:pic>
      <p:sp>
        <p:nvSpPr>
          <p:cNvPr id="9" name="矩形 8"/>
          <p:cNvSpPr/>
          <p:nvPr/>
        </p:nvSpPr>
        <p:spPr>
          <a:xfrm>
            <a:off x="6527254" y="3969930"/>
            <a:ext cx="1731564" cy="646331"/>
          </a:xfrm>
          <a:prstGeom prst="rect">
            <a:avLst/>
          </a:prstGeom>
        </p:spPr>
        <p:txBody>
          <a:bodyPr wrap="none">
            <a:spAutoFit/>
          </a:bodyPr>
          <a:lstStyle/>
          <a:p>
            <a:pPr algn="ctr">
              <a:lnSpc>
                <a:spcPct val="150000"/>
              </a:lnSpc>
              <a:spcAft>
                <a:spcPts val="0"/>
              </a:spcAft>
            </a:pPr>
            <a:r>
              <a:rPr lang="zh-CN" altLang="zh-CN" sz="2400" dirty="0">
                <a:solidFill>
                  <a:srgbClr val="000000"/>
                </a:solidFill>
                <a:cs typeface="Times New Roman" panose="02020603050405020304" pitchFamily="18" charset="0"/>
              </a:rPr>
              <a:t>金刚石晶胞</a:t>
            </a:r>
            <a:endParaRPr lang="zh-CN" altLang="zh-CN" sz="1050" dirty="0">
              <a:solidFill>
                <a:srgbClr val="000000"/>
              </a:solidFill>
              <a:cs typeface="Times New Roman" panose="02020603050405020304" pitchFamily="18"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4245393"/>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在晶体中每个碳原子以共价键与相邻的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个碳原子相结合，形成正四面体结构。</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晶体中</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夹角为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109</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28</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最小环上有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个碳原子。</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金刚石晶胞中共有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个碳原子，配位数为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金刚石晶体中每个</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原子形成</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键，而每个键为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原子所共享，故碳原子的个数与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键的个数比为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r>
                          <m:rPr>
                            <m:nor/>
                          </m:rPr>
                          <a:rPr lang="en-US" altLang="zh-CN" b="1">
                            <a:latin typeface="Cambria Math" panose="02040503050406030204" pitchFamily="18" charset="0"/>
                          </a:rPr>
                          <m:t>×</m:t>
                        </m:r>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e>
                    </m:d>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。因此</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12g</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1mol</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金刚石中含有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2mol</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键。</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4245393"/>
              </a:xfrm>
              <a:blipFill rotWithShape="1">
                <a:blip r:embed="rId1"/>
                <a:stretch>
                  <a:fillRect l="-2" t="-15" r="1" b="10"/>
                </a:stretch>
              </a:blipFill>
            </p:spPr>
            <p:txBody>
              <a:bodyPr/>
              <a:lstStyle/>
              <a:p>
                <a:r>
                  <a:rPr lang="zh-CN" altLang="en-US">
                    <a:noFill/>
                  </a:rPr>
                  <a:t> </a:t>
                </a:r>
              </a:p>
            </p:txBody>
          </p:sp>
        </mc:Fallback>
      </mc:AlternateContent>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二氧化硅晶体</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5sysj493.jpg" descr="id:2147489704;FounderCES"/>
          <p:cNvPicPr/>
          <p:nvPr/>
        </p:nvPicPr>
        <p:blipFill>
          <a:blip r:embed="rId1"/>
          <a:stretch>
            <a:fillRect/>
          </a:stretch>
        </p:blipFill>
        <p:spPr>
          <a:xfrm>
            <a:off x="1990750" y="1578391"/>
            <a:ext cx="2449740" cy="2138641"/>
          </a:xfrm>
          <a:prstGeom prst="rect">
            <a:avLst/>
          </a:prstGeom>
        </p:spPr>
      </p:pic>
      <p:pic>
        <p:nvPicPr>
          <p:cNvPr id="4" name="25sysj494.jpg" descr="id:2147489711;FounderCES"/>
          <p:cNvPicPr/>
          <p:nvPr/>
        </p:nvPicPr>
        <p:blipFill>
          <a:blip r:embed="rId2"/>
          <a:stretch>
            <a:fillRect/>
          </a:stretch>
        </p:blipFill>
        <p:spPr>
          <a:xfrm>
            <a:off x="6689026" y="1742694"/>
            <a:ext cx="1683439" cy="1810034"/>
          </a:xfrm>
          <a:prstGeom prst="rect">
            <a:avLst/>
          </a:prstGeom>
        </p:spPr>
      </p:pic>
      <p:sp>
        <p:nvSpPr>
          <p:cNvPr id="6" name="矩形 5"/>
          <p:cNvSpPr/>
          <p:nvPr/>
        </p:nvSpPr>
        <p:spPr>
          <a:xfrm>
            <a:off x="1267009" y="3925955"/>
            <a:ext cx="3897221" cy="646331"/>
          </a:xfrm>
          <a:prstGeom prst="rect">
            <a:avLst/>
          </a:prstGeom>
        </p:spPr>
        <p:txBody>
          <a:bodyPr wrap="none">
            <a:spAutoFit/>
          </a:bodyPr>
          <a:lstStyle/>
          <a:p>
            <a:pPr algn="ctr">
              <a:lnSpc>
                <a:spcPct val="150000"/>
              </a:lnSpc>
              <a:spcAft>
                <a:spcPts val="0"/>
              </a:spcAft>
            </a:pPr>
            <a:r>
              <a:rPr lang="zh-CN" altLang="zh-CN" sz="2400" dirty="0">
                <a:solidFill>
                  <a:srgbClr val="000000"/>
                </a:solidFill>
                <a:cs typeface="Times New Roman" panose="02020603050405020304" pitchFamily="18" charset="0"/>
              </a:rPr>
              <a:t>二氧化硅晶体的结构示意图</a:t>
            </a:r>
            <a:endParaRPr lang="zh-CN" altLang="zh-CN" sz="1050" dirty="0">
              <a:solidFill>
                <a:srgbClr val="000000"/>
              </a:solidFill>
              <a:cs typeface="Times New Roman" panose="02020603050405020304" pitchFamily="18" charset="0"/>
            </a:endParaRPr>
          </a:p>
        </p:txBody>
      </p:sp>
      <p:sp>
        <p:nvSpPr>
          <p:cNvPr id="8" name="矩形 7"/>
          <p:cNvSpPr/>
          <p:nvPr/>
        </p:nvSpPr>
        <p:spPr>
          <a:xfrm>
            <a:off x="6510273" y="3925954"/>
            <a:ext cx="2040943" cy="646331"/>
          </a:xfrm>
          <a:prstGeom prst="rect">
            <a:avLst/>
          </a:prstGeom>
        </p:spPr>
        <p:txBody>
          <a:bodyPr wrap="none">
            <a:spAutoFit/>
          </a:bodyPr>
          <a:lstStyle/>
          <a:p>
            <a:pPr algn="ctr">
              <a:lnSpc>
                <a:spcPct val="150000"/>
              </a:lnSpc>
              <a:spcAft>
                <a:spcPts val="0"/>
              </a:spcAft>
            </a:pPr>
            <a:r>
              <a:rPr lang="zh-CN" altLang="zh-CN" sz="2400" dirty="0">
                <a:solidFill>
                  <a:srgbClr val="000000"/>
                </a:solidFill>
                <a:cs typeface="Times New Roman" panose="02020603050405020304" pitchFamily="18" charset="0"/>
              </a:rPr>
              <a:t>二氧化硅晶胞</a:t>
            </a:r>
            <a:endParaRPr lang="zh-CN" altLang="zh-CN" sz="1050" dirty="0">
              <a:solidFill>
                <a:srgbClr val="000000"/>
              </a:solidFill>
              <a:cs typeface="Times New Roman" panose="02020603050405020304" pitchFamily="18"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在晶体中每个硅原子与相邻的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个氧原子结合，形成</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个共价键；每个氧原子与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个硅原子相结合，形成正四面体结构。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晶体中最小的环为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个硅原子、</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个氧原子组成的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元环。晶体中硅、氧原子个数比为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原子与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键的个数比为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每个二氧化硅晶胞中含有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个硅原子和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个氧原子。</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51387"/>
            <a:ext cx="11485848" cy="2862322"/>
          </a:xfrm>
        </p:spPr>
        <p:txBody>
          <a:bodyPr/>
          <a:lstStyle/>
          <a:p>
            <a:pPr hangingPunct="0">
              <a:spcAft>
                <a:spcPts val="0"/>
              </a:spcAft>
            </a:pPr>
            <a:r>
              <a:rPr lang="en-US" altLang="zh-CN" b="1" dirty="0" smtClean="0">
                <a:solidFill>
                  <a:srgbClr val="1EB26A"/>
                </a:solidFill>
                <a:latin typeface="Times New Roman" panose="02020603050405020304" pitchFamily="18" charset="0"/>
                <a:ea typeface="宋体" panose="02010600030101010101" pitchFamily="2" charset="-122"/>
                <a:cs typeface="Times New Roman" panose="02020603050405020304" pitchFamily="18" charset="0"/>
              </a:rPr>
              <a:t>             σ</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键和</a:t>
            </a:r>
            <a:r>
              <a:rPr lang="en-US" altLang="zh-CN" b="1" dirty="0">
                <a:solidFill>
                  <a:srgbClr val="1EB26A"/>
                </a:solidFill>
                <a:latin typeface="Times New Roman" panose="02020603050405020304" pitchFamily="18" charset="0"/>
                <a:ea typeface="宋体" panose="02010600030101010101" pitchFamily="2" charset="-122"/>
                <a:cs typeface="Times New Roman" panose="02020603050405020304" pitchFamily="18" charset="0"/>
              </a:rPr>
              <a:t>π</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键的比较</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σ</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键：原子轨道沿核间连线方向以</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头碰头</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的方式重叠而形成的共价键叫</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σ</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键。按形成</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σ</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键的原子轨道类型的不同，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σ</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键可分为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sσ</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键、</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pσ</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键、</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pσ</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键。</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图示</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分子中</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σ</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键的形成</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过程</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要点破.eps" descr="id:2147488554;FounderCES"/>
          <p:cNvPicPr/>
          <p:nvPr/>
        </p:nvPicPr>
        <p:blipFill>
          <a:blip r:embed="rId1">
            <a:clrChange>
              <a:clrFrom>
                <a:srgbClr val="000000">
                  <a:alpha val="0"/>
                </a:srgbClr>
              </a:clrFrom>
              <a:clrTo>
                <a:srgbClr val="000000">
                  <a:alpha val="0"/>
                </a:srgbClr>
              </a:clrTo>
            </a:clrChange>
          </a:blip>
          <a:stretch>
            <a:fillRect/>
          </a:stretch>
        </p:blipFill>
        <p:spPr>
          <a:xfrm>
            <a:off x="2970689" y="746766"/>
            <a:ext cx="6249035" cy="539750"/>
          </a:xfrm>
          <a:prstGeom prst="rect">
            <a:avLst/>
          </a:prstGeom>
        </p:spPr>
      </p:pic>
      <p:pic>
        <p:nvPicPr>
          <p:cNvPr id="4" name="要点1.eps" descr="id:2147488561;FounderCES"/>
          <p:cNvPicPr/>
          <p:nvPr/>
        </p:nvPicPr>
        <p:blipFill>
          <a:blip r:embed="rId2"/>
          <a:stretch>
            <a:fillRect/>
          </a:stretch>
        </p:blipFill>
        <p:spPr>
          <a:xfrm>
            <a:off x="343444" y="1494847"/>
            <a:ext cx="1024890" cy="359410"/>
          </a:xfrm>
          <a:prstGeom prst="rect">
            <a:avLst/>
          </a:prstGeom>
        </p:spPr>
      </p:pic>
      <p:pic>
        <p:nvPicPr>
          <p:cNvPr id="5" name="25sysj495.jpg" descr="id:2147489732;FounderCES"/>
          <p:cNvPicPr/>
          <p:nvPr/>
        </p:nvPicPr>
        <p:blipFill>
          <a:blip r:embed="rId3"/>
          <a:stretch>
            <a:fillRect/>
          </a:stretch>
        </p:blipFill>
        <p:spPr>
          <a:xfrm>
            <a:off x="2278782" y="4149080"/>
            <a:ext cx="7632848" cy="2047063"/>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pP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HCl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分子中</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σ</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键的形成过程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分子中</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σ</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键的形成</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5sysj496.jpg" descr="id:2147489739;FounderCES"/>
          <p:cNvPicPr/>
          <p:nvPr/>
        </p:nvPicPr>
        <p:blipFill>
          <a:blip r:embed="rId1"/>
          <a:stretch>
            <a:fillRect/>
          </a:stretch>
        </p:blipFill>
        <p:spPr>
          <a:xfrm>
            <a:off x="2818317" y="1476742"/>
            <a:ext cx="6571501" cy="1376194"/>
          </a:xfrm>
          <a:prstGeom prst="rect">
            <a:avLst/>
          </a:prstGeom>
        </p:spPr>
      </p:pic>
      <p:pic>
        <p:nvPicPr>
          <p:cNvPr id="5" name="25sysj497.jpg" descr="id:2147489746;FounderCES"/>
          <p:cNvPicPr/>
          <p:nvPr/>
        </p:nvPicPr>
        <p:blipFill>
          <a:blip r:embed="rId2"/>
          <a:stretch>
            <a:fillRect/>
          </a:stretch>
        </p:blipFill>
        <p:spPr>
          <a:xfrm>
            <a:off x="2818316" y="3609884"/>
            <a:ext cx="6571501" cy="1259276"/>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6121840" y="2603452"/>
            <a:ext cx="1269510" cy="384622"/>
          </a:xfrm>
          <a:prstGeom prst="rect">
            <a:avLst/>
          </a:prstGeom>
        </p:spPr>
      </p:pic>
      <p:sp>
        <p:nvSpPr>
          <p:cNvPr id="2" name="内容占位符 1"/>
          <p:cNvSpPr>
            <a:spLocks noGrp="1"/>
          </p:cNvSpPr>
          <p:nvPr>
            <p:ph idx="1"/>
          </p:nvPr>
        </p:nvSpPr>
        <p:spPr>
          <a:xfrm>
            <a:off x="360854" y="1349646"/>
            <a:ext cx="11485848" cy="3416320"/>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共价键</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的形成与特征</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共价键的形成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概念：原子间通过共用电子对所形成的相互作用。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成键的粒子：一般为非金属原子</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相同或不相同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或部分金属原子与非金属原子。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本质：当成键原子相互接近时，原子轨道发生重叠，自旋方向相反的未成对电子形成共用电子对，两原子核间的电子云密度增加，体系的能量降低</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知识过.eps" descr="id:2147488399;FounderCES"/>
          <p:cNvPicPr/>
          <p:nvPr/>
        </p:nvPicPr>
        <p:blipFill>
          <a:blip r:embed="rId2">
            <a:clrChange>
              <a:clrFrom>
                <a:srgbClr val="000000">
                  <a:alpha val="0"/>
                </a:srgbClr>
              </a:clrFrom>
              <a:clrTo>
                <a:srgbClr val="000000">
                  <a:alpha val="0"/>
                </a:srgbClr>
              </a:clrTo>
            </a:clrChange>
          </a:blip>
          <a:stretch>
            <a:fillRect/>
          </a:stretch>
        </p:blipFill>
        <p:spPr>
          <a:xfrm>
            <a:off x="2970689" y="755826"/>
            <a:ext cx="6249035" cy="539750"/>
          </a:xfrm>
          <a:prstGeom prst="rect">
            <a:avLst/>
          </a:prstGeom>
        </p:spPr>
      </p:pic>
      <p:pic>
        <p:nvPicPr>
          <p:cNvPr id="4" name="知识点1.eps" descr="id:2147488406;FounderCES"/>
          <p:cNvPicPr/>
          <p:nvPr/>
        </p:nvPicPr>
        <p:blipFill>
          <a:blip r:embed="rId3"/>
          <a:stretch>
            <a:fillRect/>
          </a:stretch>
        </p:blipFill>
        <p:spPr>
          <a:xfrm>
            <a:off x="348222" y="1493106"/>
            <a:ext cx="1302385" cy="359410"/>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键：原子轨道在核间连线两侧以</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肩并肩</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的方式重叠形成的共价键叫</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键，其形成过程表示如下：</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5sysj498.jpg" descr="id:2147489753;FounderCES"/>
          <p:cNvPicPr/>
          <p:nvPr/>
        </p:nvPicPr>
        <p:blipFill>
          <a:blip r:embed="rId1"/>
          <a:stretch>
            <a:fillRect/>
          </a:stretch>
        </p:blipFill>
        <p:spPr>
          <a:xfrm>
            <a:off x="2710830" y="1988840"/>
            <a:ext cx="6768752" cy="2269721"/>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山西大同一中高二期中</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丁烯二酸</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HOOCCH</a:t>
            </a:r>
            <a:r>
              <a:rPr lang="en-US" altLang="zh-CN" b="1" kern="100" spc="-8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CHCOOH</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分子结构中含有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σ</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键、</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键的个数分别是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σ</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π</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键</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σ</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π</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键</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σ</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π</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键</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σ</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π</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键</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3" name="24典例1.eps" descr="id:2147488575;FounderCES"/>
          <p:cNvPicPr/>
          <p:nvPr/>
        </p:nvPicPr>
        <p:blipFill>
          <a:blip r:embed="rId1"/>
          <a:stretch>
            <a:fillRect/>
          </a:stretch>
        </p:blipFill>
        <p:spPr>
          <a:xfrm>
            <a:off x="343098" y="889580"/>
            <a:ext cx="1116965" cy="359410"/>
          </a:xfrm>
          <a:prstGeom prst="rect">
            <a:avLst/>
          </a:prstGeom>
        </p:spPr>
      </p:pic>
      <p:sp>
        <p:nvSpPr>
          <p:cNvPr id="4" name="内容占位符 1"/>
          <p:cNvSpPr txBox="1"/>
          <p:nvPr/>
        </p:nvSpPr>
        <p:spPr bwMode="auto">
          <a:xfrm>
            <a:off x="347235" y="4145177"/>
            <a:ext cx="11499467"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24答案.eps" descr="id:2147488638;FounderCES"/>
          <p:cNvPicPr/>
          <p:nvPr/>
        </p:nvPicPr>
        <p:blipFill>
          <a:blip r:embed="rId2"/>
          <a:stretch>
            <a:fillRect/>
          </a:stretch>
        </p:blipFill>
        <p:spPr>
          <a:xfrm>
            <a:off x="347235" y="4288637"/>
            <a:ext cx="1009650" cy="359410"/>
          </a:xfrm>
          <a:prstGeom prst="rect">
            <a:avLst/>
          </a:prstGeom>
        </p:spPr>
      </p:pic>
      <p:sp>
        <p:nvSpPr>
          <p:cNvPr id="6" name="内容占位符 1"/>
          <p:cNvSpPr txBox="1"/>
          <p:nvPr/>
        </p:nvSpPr>
        <p:spPr bwMode="auto">
          <a:xfrm>
            <a:off x="360854" y="4769092"/>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分子中含有</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kern="100" spc="-8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键、</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kern="100" spc="-8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键、</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smtClean="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键、</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smtClean="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键、</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smtClean="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键、</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smtClean="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键</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其中</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kern="100" spc="-8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键、</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kern="100" spc="-8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键含有</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σ</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键、</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π</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键</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其他都为</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σ</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键</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则分子中含有</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σ</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键、</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π</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键</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7" name="24解析.eps" descr="id:2147488610;FounderCES"/>
          <p:cNvPicPr/>
          <p:nvPr/>
        </p:nvPicPr>
        <p:blipFill>
          <a:blip r:embed="rId3"/>
          <a:stretch>
            <a:fillRect/>
          </a:stretch>
        </p:blipFill>
        <p:spPr>
          <a:xfrm>
            <a:off x="360854" y="4912552"/>
            <a:ext cx="1009650" cy="35941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842031"/>
          </a:xfrm>
        </p:spPr>
        <p:txBody>
          <a:bodyPr/>
          <a:lstStyle/>
          <a:p>
            <a:pPr hangingPunct="0">
              <a:lnSpc>
                <a:spcPct val="130000"/>
              </a:lnSpc>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河北张家口一中高二月考</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由原子序数依次增大的短周期元素</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Z</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组成的一种离子液体，其结构如图。</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Z</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的简单氢化物易液化，可用作制冷剂；</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是本周期元素中电负性最大的元素；</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Z</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为同一主族元素。下列说法错误的是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基态</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原子的电子在原子核</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外</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lnSpc>
                <a:spcPct val="130000"/>
              </a:lnSpc>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空间运动状态有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种</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该化合物中包含了</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σ</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键、</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π</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键</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lnSpc>
                <a:spcPct val="130000"/>
              </a:lnSpc>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配位键</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和离子键</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电负性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Z</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该化合物的熔点较低</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主要是由于它含有体积很大的阴、</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阳离子</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3" name="24典例2.eps" descr="id:2147488652;FounderCES"/>
          <p:cNvPicPr/>
          <p:nvPr/>
        </p:nvPicPr>
        <p:blipFill>
          <a:blip r:embed="rId1"/>
          <a:stretch>
            <a:fillRect/>
          </a:stretch>
        </p:blipFill>
        <p:spPr>
          <a:xfrm>
            <a:off x="343098" y="846220"/>
            <a:ext cx="1116965" cy="359410"/>
          </a:xfrm>
          <a:prstGeom prst="rect">
            <a:avLst/>
          </a:prstGeom>
        </p:spPr>
      </p:pic>
      <p:pic>
        <p:nvPicPr>
          <p:cNvPr id="4" name="图片 3"/>
          <p:cNvPicPr>
            <a:picLocks noChangeAspect="1"/>
          </p:cNvPicPr>
          <p:nvPr/>
        </p:nvPicPr>
        <p:blipFill>
          <a:blip r:embed="rId2"/>
          <a:stretch>
            <a:fillRect/>
          </a:stretch>
        </p:blipFill>
        <p:spPr>
          <a:xfrm>
            <a:off x="4827065" y="2348880"/>
            <a:ext cx="7028781" cy="2193465"/>
          </a:xfrm>
          <a:prstGeom prst="rect">
            <a:avLst/>
          </a:prstGeom>
        </p:spPr>
      </p:pic>
      <p:sp>
        <p:nvSpPr>
          <p:cNvPr id="5" name="内容占位符 1"/>
          <p:cNvSpPr txBox="1"/>
          <p:nvPr/>
        </p:nvSpPr>
        <p:spPr bwMode="auto">
          <a:xfrm>
            <a:off x="347235" y="5585337"/>
            <a:ext cx="11499467"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24答案.eps" descr="id:2147488638;FounderCES"/>
          <p:cNvPicPr/>
          <p:nvPr/>
        </p:nvPicPr>
        <p:blipFill>
          <a:blip r:embed="rId3"/>
          <a:stretch>
            <a:fillRect/>
          </a:stretch>
        </p:blipFill>
        <p:spPr>
          <a:xfrm>
            <a:off x="347235" y="5728797"/>
            <a:ext cx="1009650" cy="35941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Z</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的简单氢化物易液化</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可用作制冷剂</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Z</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元素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形成一个共价键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元素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是本周期元素中电负性最大的元素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元素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形成四个共价键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元素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一价阴离子中</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可形成</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个共价键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元素。基态</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原子的电子排布式为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2p</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3p</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则电子在原子核外的空间运动状态有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3" name="24解析.eps" descr="id:2147488610;FounderCES"/>
          <p:cNvPicPr/>
          <p:nvPr/>
        </p:nvPicPr>
        <p:blipFill>
          <a:blip r:embed="rId1"/>
          <a:stretch>
            <a:fillRect/>
          </a:stretch>
        </p:blipFill>
        <p:spPr>
          <a:xfrm>
            <a:off x="360854" y="889580"/>
            <a:ext cx="1009650" cy="359410"/>
          </a:xfrm>
          <a:prstGeom prst="rect">
            <a:avLst/>
          </a:prstGeom>
        </p:spPr>
      </p:pic>
      <p:pic>
        <p:nvPicPr>
          <p:cNvPr id="4" name="图片 3"/>
          <p:cNvPicPr>
            <a:picLocks noChangeAspect="1"/>
          </p:cNvPicPr>
          <p:nvPr/>
        </p:nvPicPr>
        <p:blipFill>
          <a:blip r:embed="rId2"/>
          <a:stretch>
            <a:fillRect/>
          </a:stretch>
        </p:blipFill>
        <p:spPr>
          <a:xfrm>
            <a:off x="2589387" y="3140968"/>
            <a:ext cx="7028781" cy="2193465"/>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离子</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液体是室温下呈液态的离子化合物</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存在离子键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阳离子内五元环上右侧的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Z</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原子</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原子</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形成了配位键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单键为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σ</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双键中有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σ</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键、</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π</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则该化合物中包含了</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σ</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键、</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π</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键、配位键和离子键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AEEF"/>
                  </a:solidFill>
                </a:uFill>
                <a:latin typeface="Times New Roman" panose="02020603050405020304" pitchFamily="18" charset="0"/>
                <a:ea typeface="楷体" panose="02010609060101010101" pitchFamily="49" charset="-122"/>
                <a:cs typeface="Times New Roman" panose="02020603050405020304" pitchFamily="18" charset="0"/>
              </a:rPr>
              <a:t>同周期元素从左到右电负性递增</a:t>
            </a:r>
            <a:r>
              <a:rPr lang="zh-CN" altLang="zh-CN" b="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AEEF"/>
                  </a:solidFill>
                </a:uFill>
                <a:latin typeface="Times New Roman" panose="02020603050405020304" pitchFamily="18" charset="0"/>
                <a:ea typeface="楷体" panose="02010609060101010101" pitchFamily="49" charset="-122"/>
                <a:cs typeface="Times New Roman" panose="02020603050405020304" pitchFamily="18" charset="0"/>
              </a:rPr>
              <a:t>氢元素非金属性比碳弱</a:t>
            </a:r>
            <a:r>
              <a:rPr lang="zh-CN" altLang="zh-CN" b="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AEEF"/>
                  </a:solidFill>
                </a:uFill>
                <a:latin typeface="Times New Roman" panose="02020603050405020304" pitchFamily="18" charset="0"/>
                <a:ea typeface="楷体" panose="02010609060101010101" pitchFamily="49" charset="-122"/>
                <a:cs typeface="Times New Roman" panose="02020603050405020304" pitchFamily="18" charset="0"/>
              </a:rPr>
              <a:t>则电负性</a:t>
            </a:r>
            <a:r>
              <a:rPr lang="zh-CN" altLang="zh-CN" b="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Z</a:t>
            </a:r>
            <a:r>
              <a:rPr lang="zh-CN" altLang="zh-CN" b="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该化合物的熔点较低</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主要是由于它含有体积很大的阴、阳离子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离子间的作用力较弱</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4" name="图片 3"/>
          <p:cNvPicPr>
            <a:picLocks noChangeAspect="1"/>
          </p:cNvPicPr>
          <p:nvPr/>
        </p:nvPicPr>
        <p:blipFill>
          <a:blip r:embed="rId1"/>
          <a:stretch>
            <a:fillRect/>
          </a:stretch>
        </p:blipFill>
        <p:spPr>
          <a:xfrm>
            <a:off x="2589387" y="3683807"/>
            <a:ext cx="7028781" cy="2193465"/>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共价键</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的存在范围与类型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存在共价键的物质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非金属单质分子</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稀有气体除外</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非金属元素形成的化合物。如</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、有机物分子等。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某些金属与非金属形成的化合物。如</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BeCl</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HgCl</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AlCl</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部分离子化合物。如</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要点2.eps" descr="id:2147488645;FounderCES"/>
          <p:cNvPicPr/>
          <p:nvPr/>
        </p:nvPicPr>
        <p:blipFill>
          <a:blip r:embed="rId1"/>
          <a:stretch>
            <a:fillRect/>
          </a:stretch>
        </p:blipFill>
        <p:spPr>
          <a:xfrm>
            <a:off x="343098" y="889580"/>
            <a:ext cx="1024890" cy="359410"/>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a:stretch>
            <a:fillRect/>
          </a:stretch>
        </p:blipFill>
        <p:spPr>
          <a:xfrm>
            <a:off x="2450416" y="5130558"/>
            <a:ext cx="1241892" cy="384622"/>
          </a:xfrm>
          <a:prstGeom prst="rect">
            <a:avLst/>
          </a:prstGeom>
        </p:spPr>
      </p:pic>
      <p:pic>
        <p:nvPicPr>
          <p:cNvPr id="5" name="图片 4"/>
          <p:cNvPicPr>
            <a:picLocks noChangeAspect="1"/>
          </p:cNvPicPr>
          <p:nvPr/>
        </p:nvPicPr>
        <p:blipFill>
          <a:blip r:embed="rId1"/>
          <a:stretch>
            <a:fillRect/>
          </a:stretch>
        </p:blipFill>
        <p:spPr>
          <a:xfrm>
            <a:off x="3346077" y="3898612"/>
            <a:ext cx="656950" cy="384622"/>
          </a:xfrm>
          <a:prstGeom prst="rect">
            <a:avLst/>
          </a:prstGeom>
        </p:spPr>
      </p:pic>
      <p:pic>
        <p:nvPicPr>
          <p:cNvPr id="4" name="图片 3"/>
          <p:cNvPicPr>
            <a:picLocks noChangeAspect="1"/>
          </p:cNvPicPr>
          <p:nvPr/>
        </p:nvPicPr>
        <p:blipFill>
          <a:blip r:embed="rId1"/>
          <a:stretch>
            <a:fillRect/>
          </a:stretch>
        </p:blipFill>
        <p:spPr>
          <a:xfrm>
            <a:off x="3035358" y="2501774"/>
            <a:ext cx="656950" cy="384622"/>
          </a:xfrm>
          <a:prstGeom prst="rect">
            <a:avLst/>
          </a:prstGeom>
        </p:spPr>
      </p:pic>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4673600"/>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共价键的类型</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按共用电子对的数目分类</a:t>
                </a:r>
                <a14:m>
                  <m:oMath xmlns:m="http://schemas.openxmlformats.org/officeDocument/2006/math">
                    <m:d>
                      <m:dPr>
                        <m:begChr m:val="{"/>
                        <m:end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m>
                          <m:mPr>
                            <m:mcs>
                              <m:mc>
                                <m:mcPr>
                                  <m:count m:val="1"/>
                                  <m:mcJc m:val="center"/>
                                </m:mcPr>
                              </m:mc>
                            </m:mcs>
                            <m:plc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单键：如</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键</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r>
                            <m:e>
                              <m:r>
                                <m:rPr>
                                  <m:nor/>
                                </m:rP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双键</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：如</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C</m:t>
                              </m:r>
                              <m:f>
                                <m:f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C</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键</m:t>
                              </m:r>
                            </m:e>
                          </m:mr>
                          <m:mr>
                            <m:e>
                              <m:r>
                                <m:rPr>
                                  <m:nor/>
                                </m:rP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三键：如</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N</m:t>
                              </m:r>
                              <m:r>
                                <m:rPr>
                                  <m:nor/>
                                </m:rP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m:t>≡</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N</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键</m:t>
                              </m:r>
                              <m:r>
                                <m:rPr>
                                  <m:nor/>
                                </m:rP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
                      </m:e>
                    </m:d>
                  </m:oMath>
                </a14:m>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按共用电子对是否偏移分类</a:t>
                </a:r>
                <a14:m>
                  <m:oMath xmlns:m="http://schemas.openxmlformats.org/officeDocument/2006/math">
                    <m:d>
                      <m:dPr>
                        <m:begChr m:val="{"/>
                        <m:end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m>
                          <m:mPr>
                            <m:mcs>
                              <m:mc>
                                <m:mcPr>
                                  <m:count m:val="1"/>
                                  <m:mcJc m:val="center"/>
                                </m:mcPr>
                              </m:mc>
                            </m:mcs>
                            <m:plc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非极性键：如</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𝐂𝐥</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𝐂𝐥</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键</m:t>
                              </m:r>
                            </m:e>
                          </m:mr>
                          <m:m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极性键：如</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键</m:t>
                              </m:r>
                              <m:r>
                                <m:rPr>
                                  <m:nor/>
                                </m:rP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
                      </m:e>
                    </m:d>
                  </m:oMath>
                </a14:m>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按电子云的重叠方式分类</a:t>
                </a:r>
                <a14:m>
                  <m:oMath xmlns:m="http://schemas.openxmlformats.org/officeDocument/2006/math">
                    <m:d>
                      <m:dPr>
                        <m:begChr m:val="{"/>
                        <m:end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m>
                          <m:mPr>
                            <m:mcs>
                              <m:mc>
                                <m:mcPr>
                                  <m:count m:val="1"/>
                                  <m:mcJc m:val="center"/>
                                </m:mcPr>
                              </m:mc>
                            </m:mcs>
                            <m:plc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𝛔</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键</m:t>
                              </m:r>
                            </m:e>
                          </m:m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键</m:t>
                              </m:r>
                            </m:e>
                          </m:mr>
                        </m:m>
                      </m:e>
                    </m:d>
                  </m:oMath>
                </a14:m>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4673600"/>
              </a:xfrm>
              <a:blipFill rotWithShape="1">
                <a:blip r:embed="rId2"/>
                <a:stretch>
                  <a:fillRect l="-2" t="-13" r="1" b="13"/>
                </a:stretch>
              </a:blipFill>
            </p:spPr>
            <p:txBody>
              <a:bodyPr/>
              <a:lstStyle/>
              <a:p>
                <a:r>
                  <a:rPr lang="zh-CN" altLang="en-US">
                    <a:noFill/>
                  </a:rPr>
                  <a:t> </a:t>
                </a:r>
              </a:p>
            </p:txBody>
          </p:sp>
        </mc:Fallback>
      </mc:AlternateContent>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2900922"/>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关于常见分子中</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σ</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键、</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键的判断，正确的</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CN</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结构相似</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kern="100" spc="-8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CHCN</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分子中</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σ</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键与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π</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键数目之比为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结构相似</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分子中</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σ</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键与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π</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键数目之比为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中含有的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π</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键数目为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σ</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键形成方式的角度分析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分子中共价键类型完全</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相同</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2900922"/>
              </a:xfrm>
              <a:blipFill rotWithShape="1">
                <a:blip r:embed="rId1"/>
                <a:stretch>
                  <a:fillRect l="-2" t="-22" r="1" b="8"/>
                </a:stretch>
              </a:blipFill>
            </p:spPr>
            <p:txBody>
              <a:bodyPr/>
              <a:lstStyle/>
              <a:p>
                <a:r>
                  <a:rPr lang="zh-CN" altLang="en-US">
                    <a:noFill/>
                  </a:rPr>
                  <a:t> </a:t>
                </a:r>
              </a:p>
            </p:txBody>
          </p:sp>
        </mc:Fallback>
      </mc:AlternateContent>
      <p:pic>
        <p:nvPicPr>
          <p:cNvPr id="4" name="24典例3.eps" descr="id:2147489816;FounderCES"/>
          <p:cNvPicPr/>
          <p:nvPr/>
        </p:nvPicPr>
        <p:blipFill>
          <a:blip r:embed="rId2"/>
          <a:stretch>
            <a:fillRect/>
          </a:stretch>
        </p:blipFill>
        <p:spPr>
          <a:xfrm>
            <a:off x="360854" y="889580"/>
            <a:ext cx="1116965" cy="359410"/>
          </a:xfrm>
          <a:prstGeom prst="rect">
            <a:avLst/>
          </a:prstGeom>
        </p:spPr>
      </p:pic>
      <p:sp>
        <p:nvSpPr>
          <p:cNvPr id="5" name="内容占位符 1"/>
          <p:cNvSpPr txBox="1"/>
          <p:nvPr/>
        </p:nvSpPr>
        <p:spPr bwMode="auto">
          <a:xfrm>
            <a:off x="347235" y="3641121"/>
            <a:ext cx="11499467"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24答案.eps" descr="id:2147488638;FounderCES"/>
          <p:cNvPicPr/>
          <p:nvPr/>
        </p:nvPicPr>
        <p:blipFill>
          <a:blip r:embed="rId3"/>
          <a:stretch>
            <a:fillRect/>
          </a:stretch>
        </p:blipFill>
        <p:spPr>
          <a:xfrm>
            <a:off x="347235" y="3784581"/>
            <a:ext cx="1009650" cy="35941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3484737"/>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价单键全是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σ</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双键含</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σ</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键和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π</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三键含</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σ</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键和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π</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σ</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键有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参与成键的是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sσ</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键或</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pσ</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键。</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kern="100" spc="-8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CHCN</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分子的结构简式为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kern="100" spc="-8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CHC</a:t>
                </a:r>
                <a:r>
                  <a:rPr lang="en-US" altLang="zh-CN" sz="26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其中含有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σ</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键和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π</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σ</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键与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π</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键数目之比为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结构相似</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分子的结构可以表示为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6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其中</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σ</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键与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π</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键数目之比为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的结构为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sz="26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中含有的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π</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键数目为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分子中有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pσ</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键和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pσ</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分子只有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pσ</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3484737"/>
              </a:xfrm>
              <a:blipFill rotWithShape="1">
                <a:blip r:embed="rId1"/>
                <a:stretch>
                  <a:fillRect l="-2" t="-18" r="1" b="-2282"/>
                </a:stretch>
              </a:blipFill>
            </p:spPr>
            <p:txBody>
              <a:bodyPr/>
              <a:lstStyle/>
              <a:p>
                <a:r>
                  <a:rPr lang="zh-CN" altLang="en-US">
                    <a:noFill/>
                  </a:rPr>
                  <a:t> </a:t>
                </a:r>
              </a:p>
            </p:txBody>
          </p:sp>
        </mc:Fallback>
      </mc:AlternateContent>
      <p:pic>
        <p:nvPicPr>
          <p:cNvPr id="3" name="24解析.eps" descr="id:2147488610;FounderCES"/>
          <p:cNvPicPr/>
          <p:nvPr/>
        </p:nvPicPr>
        <p:blipFill>
          <a:blip r:embed="rId2"/>
          <a:stretch>
            <a:fillRect/>
          </a:stretch>
        </p:blipFill>
        <p:spPr>
          <a:xfrm>
            <a:off x="360854" y="889580"/>
            <a:ext cx="1009650" cy="359410"/>
          </a:xfrm>
          <a:prstGeom prst="rect">
            <a:avLst/>
          </a:prstGeom>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170646"/>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江苏苏州中学高二期中</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一种以</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为催化剂催化</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合成碳酸</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乙二醇</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4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酯</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可能的反应机理如图所示。图中</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表示吸附，</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1400" b="1"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分别</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中的一种。下列说法正确的是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图中</a:t>
            </a:r>
            <a:r>
              <a:rPr lang="en-US" altLang="zh-CN" b="1" dirty="0" smtClean="0">
                <a:solidFill>
                  <a:srgbClr val="000000"/>
                </a:solidFill>
                <a:latin typeface="楷体" panose="02010609060101010101" pitchFamily="49" charset="-122"/>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楷体" panose="02010609060101010101" pitchFamily="49" charset="-122"/>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环氧乙烷中氧原子吸附在</a:t>
            </a:r>
            <a:r>
              <a:rPr lang="en-US" altLang="zh-CN" b="1" dirty="0" smtClean="0">
                <a:solidFill>
                  <a:srgbClr val="000000"/>
                </a:solidFill>
                <a:latin typeface="楷体" panose="02010609060101010101" pitchFamily="49" charset="-122"/>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上是因为氧原子比碳原子半径小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图中所示所有转化中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有极性共价键和非极性共价键的断裂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碳酸乙二醇酯在足量</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溶液中加热后可生成</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乙二醇</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24典例4.eps" descr="id:2147489837;FounderCES"/>
          <p:cNvPicPr/>
          <p:nvPr/>
        </p:nvPicPr>
        <p:blipFill>
          <a:blip r:embed="rId1"/>
          <a:stretch>
            <a:fillRect/>
          </a:stretch>
        </p:blipFill>
        <p:spPr>
          <a:xfrm>
            <a:off x="360854" y="889580"/>
            <a:ext cx="1116965" cy="359410"/>
          </a:xfrm>
          <a:prstGeom prst="rect">
            <a:avLst/>
          </a:prstGeom>
        </p:spPr>
      </p:pic>
      <p:pic>
        <p:nvPicPr>
          <p:cNvPr id="7" name="25sysj502.jpg" descr="id:2147489851;FounderCES"/>
          <p:cNvPicPr/>
          <p:nvPr/>
        </p:nvPicPr>
        <p:blipFill>
          <a:blip r:embed="rId2"/>
          <a:stretch>
            <a:fillRect/>
          </a:stretch>
        </p:blipFill>
        <p:spPr>
          <a:xfrm>
            <a:off x="9866256" y="1917239"/>
            <a:ext cx="189737" cy="189737"/>
          </a:xfrm>
          <a:prstGeom prst="rect">
            <a:avLst/>
          </a:prstGeom>
        </p:spPr>
      </p:pic>
      <p:pic>
        <p:nvPicPr>
          <p:cNvPr id="8" name="25sysj503.jpg" descr="id:2147489858;FounderCES"/>
          <p:cNvPicPr/>
          <p:nvPr/>
        </p:nvPicPr>
        <p:blipFill>
          <a:blip r:embed="rId3"/>
          <a:stretch>
            <a:fillRect/>
          </a:stretch>
        </p:blipFill>
        <p:spPr>
          <a:xfrm>
            <a:off x="11135766" y="1945772"/>
            <a:ext cx="113315" cy="113315"/>
          </a:xfrm>
          <a:prstGeom prst="rect">
            <a:avLst/>
          </a:prstGeom>
        </p:spPr>
      </p:pic>
      <p:pic>
        <p:nvPicPr>
          <p:cNvPr id="3" name="图片 2"/>
          <p:cNvPicPr>
            <a:picLocks noChangeAspect="1"/>
          </p:cNvPicPr>
          <p:nvPr/>
        </p:nvPicPr>
        <p:blipFill>
          <a:blip r:embed="rId4"/>
          <a:stretch>
            <a:fillRect/>
          </a:stretch>
        </p:blipFill>
        <p:spPr>
          <a:xfrm>
            <a:off x="1054646" y="1335519"/>
            <a:ext cx="819440" cy="1238263"/>
          </a:xfrm>
          <a:prstGeom prst="rect">
            <a:avLst/>
          </a:prstGeom>
        </p:spPr>
      </p:pic>
      <p:pic>
        <p:nvPicPr>
          <p:cNvPr id="10" name="25sysj501.jpg" descr="id:2147489865;FounderCES"/>
          <p:cNvPicPr/>
          <p:nvPr/>
        </p:nvPicPr>
        <p:blipFill>
          <a:blip r:embed="rId5"/>
          <a:stretch>
            <a:fillRect/>
          </a:stretch>
        </p:blipFill>
        <p:spPr>
          <a:xfrm>
            <a:off x="5087094" y="3107159"/>
            <a:ext cx="5960812" cy="969913"/>
          </a:xfrm>
          <a:prstGeom prst="rect">
            <a:avLst/>
          </a:prstGeom>
        </p:spPr>
      </p:pic>
      <p:pic>
        <p:nvPicPr>
          <p:cNvPr id="11" name="25sysj502.jpg" descr="id:2147489851;FounderCES"/>
          <p:cNvPicPr/>
          <p:nvPr/>
        </p:nvPicPr>
        <p:blipFill>
          <a:blip r:embed="rId2"/>
          <a:stretch>
            <a:fillRect/>
          </a:stretch>
        </p:blipFill>
        <p:spPr>
          <a:xfrm>
            <a:off x="1779217" y="3340321"/>
            <a:ext cx="189737" cy="189737"/>
          </a:xfrm>
          <a:prstGeom prst="rect">
            <a:avLst/>
          </a:prstGeom>
        </p:spPr>
      </p:pic>
      <p:pic>
        <p:nvPicPr>
          <p:cNvPr id="12" name="25sysj503.jpg" descr="id:2147489858;FounderCES"/>
          <p:cNvPicPr/>
          <p:nvPr/>
        </p:nvPicPr>
        <p:blipFill>
          <a:blip r:embed="rId3"/>
          <a:stretch>
            <a:fillRect/>
          </a:stretch>
        </p:blipFill>
        <p:spPr>
          <a:xfrm>
            <a:off x="838783" y="3924178"/>
            <a:ext cx="113315" cy="113315"/>
          </a:xfrm>
          <a:prstGeom prst="rect">
            <a:avLst/>
          </a:prstGeom>
        </p:spPr>
      </p:pic>
      <p:pic>
        <p:nvPicPr>
          <p:cNvPr id="13" name="25sysj503.jpg" descr="id:2147489858;FounderCES"/>
          <p:cNvPicPr/>
          <p:nvPr/>
        </p:nvPicPr>
        <p:blipFill>
          <a:blip r:embed="rId3"/>
          <a:stretch>
            <a:fillRect/>
          </a:stretch>
        </p:blipFill>
        <p:spPr>
          <a:xfrm>
            <a:off x="4556583" y="4437112"/>
            <a:ext cx="113315" cy="113315"/>
          </a:xfrm>
          <a:prstGeom prst="rect">
            <a:avLst/>
          </a:prstGeom>
        </p:spPr>
      </p:pic>
      <p:sp>
        <p:nvSpPr>
          <p:cNvPr id="14" name="内容占位符 1"/>
          <p:cNvSpPr txBox="1"/>
          <p:nvPr/>
        </p:nvSpPr>
        <p:spPr bwMode="auto">
          <a:xfrm>
            <a:off x="347235" y="5801361"/>
            <a:ext cx="11499467"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5" name="24答案.eps" descr="id:2147488638;FounderCES"/>
          <p:cNvPicPr/>
          <p:nvPr/>
        </p:nvPicPr>
        <p:blipFill>
          <a:blip r:embed="rId6"/>
          <a:stretch>
            <a:fillRect/>
          </a:stretch>
        </p:blipFill>
        <p:spPr>
          <a:xfrm>
            <a:off x="347235" y="5944821"/>
            <a:ext cx="1009650" cy="35941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6104084" y="2009632"/>
            <a:ext cx="1557542" cy="384622"/>
          </a:xfrm>
          <a:prstGeom prst="rect">
            <a:avLst/>
          </a:prstGeom>
        </p:spPr>
      </p:pic>
      <p:sp>
        <p:nvSpPr>
          <p:cNvPr id="2" name="内容占位符 1"/>
          <p:cNvSpPr>
            <a:spLocks noGrp="1"/>
          </p:cNvSpPr>
          <p:nvPr>
            <p:ph idx="1"/>
          </p:nvPr>
        </p:nvSpPr>
        <p:spPr>
          <a:xfrm>
            <a:off x="360854" y="746120"/>
            <a:ext cx="11485848" cy="2792239"/>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共价键的特征</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饱和性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成键过程中，每种元素的原子有几个未成对电子，通常就只能和几个自旋方向相反的电子形成共价键，所以在共价分子中，每个原子形成共价键的数目是一定的，这就是共价键的饱和性</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原子与</a:t>
            </a:r>
            <a:r>
              <a:rPr lang="en-US" altLang="zh-CN" b="1" dirty="0" smtClean="0">
                <a:solidFill>
                  <a:srgbClr val="000000"/>
                </a:solidFill>
                <a:latin typeface="楷体" panose="02010609060101010101" pitchFamily="49" charset="-122"/>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结合</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原子与</a:t>
            </a:r>
            <a:r>
              <a:rPr lang="en-US" altLang="zh-CN" b="1" dirty="0" smtClean="0">
                <a:solidFill>
                  <a:srgbClr val="000000"/>
                </a:solidFill>
                <a:latin typeface="楷体" panose="02010609060101010101" pitchFamily="49" charset="-122"/>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结合</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b="1" dirty="0" smtClean="0">
                <a:solidFill>
                  <a:srgbClr val="000000"/>
                </a:solidFill>
                <a:latin typeface="楷体" panose="02010609060101010101" pitchFamily="49" charset="-122"/>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应带正电荷</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楷体" panose="02010609060101010101" pitchFamily="49" charset="-122"/>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环氧乙烷中氧原子吸附在</a:t>
            </a:r>
            <a:r>
              <a:rPr lang="en-US" altLang="zh-CN" b="1" dirty="0" smtClean="0">
                <a:solidFill>
                  <a:srgbClr val="000000"/>
                </a:solidFill>
                <a:latin typeface="楷体" panose="02010609060101010101" pitchFamily="49" charset="-122"/>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上是因为氧原子带负电荷</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带正电荷</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由图可知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所有转化中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只有极性共价键的断裂</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无非极性共价键的断裂</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碳酸乙二醇酯在足量</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溶液、加热条件下发生酯的水解反应</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生成碳酸钠和乙二醇</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3" name="24解析.eps" descr="id:2147488610;FounderCES"/>
          <p:cNvPicPr/>
          <p:nvPr/>
        </p:nvPicPr>
        <p:blipFill>
          <a:blip r:embed="rId1"/>
          <a:stretch>
            <a:fillRect/>
          </a:stretch>
        </p:blipFill>
        <p:spPr>
          <a:xfrm>
            <a:off x="360854" y="889580"/>
            <a:ext cx="1009650" cy="359410"/>
          </a:xfrm>
          <a:prstGeom prst="rect">
            <a:avLst/>
          </a:prstGeom>
        </p:spPr>
      </p:pic>
      <p:pic>
        <p:nvPicPr>
          <p:cNvPr id="4" name="25sysj501.jpg" descr="id:2147489865;FounderCES"/>
          <p:cNvPicPr/>
          <p:nvPr/>
        </p:nvPicPr>
        <p:blipFill>
          <a:blip r:embed="rId2"/>
          <a:stretch>
            <a:fillRect/>
          </a:stretch>
        </p:blipFill>
        <p:spPr>
          <a:xfrm>
            <a:off x="2497487" y="3573016"/>
            <a:ext cx="7212582" cy="1173594"/>
          </a:xfrm>
          <a:prstGeom prst="rect">
            <a:avLst/>
          </a:prstGeom>
        </p:spPr>
      </p:pic>
      <p:pic>
        <p:nvPicPr>
          <p:cNvPr id="5" name="25sysj502.jpg" descr="id:2147489851;FounderCES"/>
          <p:cNvPicPr/>
          <p:nvPr/>
        </p:nvPicPr>
        <p:blipFill>
          <a:blip r:embed="rId3"/>
          <a:stretch>
            <a:fillRect/>
          </a:stretch>
        </p:blipFill>
        <p:spPr>
          <a:xfrm>
            <a:off x="7733634" y="1018740"/>
            <a:ext cx="189737" cy="189737"/>
          </a:xfrm>
          <a:prstGeom prst="rect">
            <a:avLst/>
          </a:prstGeom>
        </p:spPr>
      </p:pic>
      <p:pic>
        <p:nvPicPr>
          <p:cNvPr id="6" name="25sysj503.jpg" descr="id:2147489858;FounderCES"/>
          <p:cNvPicPr/>
          <p:nvPr/>
        </p:nvPicPr>
        <p:blipFill>
          <a:blip r:embed="rId4"/>
          <a:stretch>
            <a:fillRect/>
          </a:stretch>
        </p:blipFill>
        <p:spPr>
          <a:xfrm>
            <a:off x="4691542" y="1052736"/>
            <a:ext cx="113315" cy="113315"/>
          </a:xfrm>
          <a:prstGeom prst="rect">
            <a:avLst/>
          </a:prstGeom>
        </p:spPr>
      </p:pic>
      <p:pic>
        <p:nvPicPr>
          <p:cNvPr id="7" name="25sysj503.jpg" descr="id:2147489858;FounderCES"/>
          <p:cNvPicPr/>
          <p:nvPr/>
        </p:nvPicPr>
        <p:blipFill>
          <a:blip r:embed="rId4"/>
          <a:stretch>
            <a:fillRect/>
          </a:stretch>
        </p:blipFill>
        <p:spPr>
          <a:xfrm>
            <a:off x="9983638" y="1052382"/>
            <a:ext cx="113315" cy="113315"/>
          </a:xfrm>
          <a:prstGeom prst="rect">
            <a:avLst/>
          </a:prstGeom>
        </p:spPr>
      </p:pic>
      <p:pic>
        <p:nvPicPr>
          <p:cNvPr id="8" name="25sysj502.jpg" descr="id:2147489851;FounderCES"/>
          <p:cNvPicPr/>
          <p:nvPr/>
        </p:nvPicPr>
        <p:blipFill>
          <a:blip r:embed="rId3"/>
          <a:stretch>
            <a:fillRect/>
          </a:stretch>
        </p:blipFill>
        <p:spPr>
          <a:xfrm>
            <a:off x="2854846" y="1556792"/>
            <a:ext cx="189737" cy="189737"/>
          </a:xfrm>
          <a:prstGeom prst="rect">
            <a:avLst/>
          </a:prstGeom>
        </p:spPr>
      </p:pic>
      <p:pic>
        <p:nvPicPr>
          <p:cNvPr id="9" name="25sysj503.jpg" descr="id:2147489858;FounderCES"/>
          <p:cNvPicPr/>
          <p:nvPr/>
        </p:nvPicPr>
        <p:blipFill>
          <a:blip r:embed="rId4"/>
          <a:stretch>
            <a:fillRect/>
          </a:stretch>
        </p:blipFill>
        <p:spPr>
          <a:xfrm>
            <a:off x="9983638" y="1586124"/>
            <a:ext cx="113315" cy="113315"/>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方向性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共价键具有方向性，这是因为形成共价键时，两个参与成键的原子轨道总是尽可能沿着电子出现机会最大的方向重叠成键，而且原子轨道重叠越多，电子在两核间出现的机会越多，体系的能量下降也就越多，形成的共价键越牢固，因此，一个原子与周围原子形成的共价键就表现出方向性</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轨道与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轨道重叠形成的共价键无方向性</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1"/>
          <a:stretch>
            <a:fillRect/>
          </a:stretch>
        </p:blipFill>
        <p:spPr>
          <a:xfrm>
            <a:off x="10514328" y="2636912"/>
            <a:ext cx="989372" cy="384622"/>
          </a:xfrm>
          <a:prstGeom prst="rect">
            <a:avLst/>
          </a:prstGeom>
        </p:spPr>
      </p:pic>
      <p:pic>
        <p:nvPicPr>
          <p:cNvPr id="7" name="图片 6"/>
          <p:cNvPicPr>
            <a:picLocks noChangeAspect="1"/>
          </p:cNvPicPr>
          <p:nvPr/>
        </p:nvPicPr>
        <p:blipFill>
          <a:blip r:embed="rId1"/>
          <a:stretch>
            <a:fillRect/>
          </a:stretch>
        </p:blipFill>
        <p:spPr>
          <a:xfrm>
            <a:off x="5969930" y="2633955"/>
            <a:ext cx="989372" cy="384622"/>
          </a:xfrm>
          <a:prstGeom prst="rect">
            <a:avLst/>
          </a:prstGeom>
        </p:spPr>
      </p:pic>
      <p:sp>
        <p:nvSpPr>
          <p:cNvPr id="2" name="内容占位符 1"/>
          <p:cNvSpPr>
            <a:spLocks noGrp="1"/>
          </p:cNvSpPr>
          <p:nvPr>
            <p:ph idx="1"/>
          </p:nvPr>
        </p:nvSpPr>
        <p:spPr>
          <a:xfrm>
            <a:off x="360854" y="746120"/>
            <a:ext cx="11485848" cy="1200329"/>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共价键</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的类型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σ</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键和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π</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键的</a:t>
            </a:r>
            <a:r>
              <a:rPr lang="zh-CN" altLang="zh-CN" b="1"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比较</a:t>
            </a:r>
            <a:endParaRPr lang="en-US" altLang="zh-CN" b="1"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p:txBody>
      </p:sp>
      <p:pic>
        <p:nvPicPr>
          <p:cNvPr id="3" name="知识点2.eps" descr="id:2147488420;FounderCES"/>
          <p:cNvPicPr/>
          <p:nvPr/>
        </p:nvPicPr>
        <p:blipFill>
          <a:blip r:embed="rId2"/>
          <a:stretch>
            <a:fillRect/>
          </a:stretch>
        </p:blipFill>
        <p:spPr>
          <a:xfrm>
            <a:off x="360854" y="889580"/>
            <a:ext cx="1354455" cy="359410"/>
          </a:xfrm>
          <a:prstGeom prst="rect">
            <a:avLst/>
          </a:prstGeom>
        </p:spPr>
      </p:pic>
      <p:graphicFrame>
        <p:nvGraphicFramePr>
          <p:cNvPr id="6" name="表格 5"/>
          <p:cNvGraphicFramePr>
            <a:graphicFrameLocks noGrp="1"/>
          </p:cNvGraphicFramePr>
          <p:nvPr/>
        </p:nvGraphicFramePr>
        <p:xfrm>
          <a:off x="343712" y="1988840"/>
          <a:ext cx="11502990" cy="3958314"/>
        </p:xfrm>
        <a:graphic>
          <a:graphicData uri="http://schemas.openxmlformats.org/drawingml/2006/table">
            <a:tbl>
              <a:tblPr firstRow="1" firstCol="1" bandRow="1"/>
              <a:tblGrid>
                <a:gridCol w="2727158"/>
                <a:gridCol w="4536504"/>
                <a:gridCol w="4239328"/>
              </a:tblGrid>
              <a:tr h="501343">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键类型</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σ</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键</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π</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键</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solidFill>
                      <a:srgbClr val="D8ECDD"/>
                    </a:solidFill>
                  </a:tcPr>
                </a:tc>
              </a:tr>
              <a:tr h="1002687">
                <a:tc>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原子轨道重叠方式</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沿核间连线方向以</a:t>
                      </a: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头碰头</a:t>
                      </a: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方式重叠</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沿核间连线两侧以</a:t>
                      </a: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肩并肩</a:t>
                      </a: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方式重叠</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r>
              <a:tr h="2312394">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成键示意图</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常见类型</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r>
            </a:tbl>
          </a:graphicData>
        </a:graphic>
      </p:graphicFrame>
      <p:pic>
        <p:nvPicPr>
          <p:cNvPr id="4" name="25sysj487.jpg"/>
          <p:cNvPicPr/>
          <p:nvPr/>
        </p:nvPicPr>
        <p:blipFill>
          <a:blip r:embed="rId3"/>
          <a:stretch>
            <a:fillRect/>
          </a:stretch>
        </p:blipFill>
        <p:spPr>
          <a:xfrm>
            <a:off x="5083724" y="3663692"/>
            <a:ext cx="2024073" cy="1969368"/>
          </a:xfrm>
          <a:prstGeom prst="rect">
            <a:avLst/>
          </a:prstGeom>
        </p:spPr>
      </p:pic>
      <p:pic>
        <p:nvPicPr>
          <p:cNvPr id="5" name="25sysj488.jpg"/>
          <p:cNvPicPr/>
          <p:nvPr/>
        </p:nvPicPr>
        <p:blipFill>
          <a:blip r:embed="rId4"/>
          <a:stretch>
            <a:fillRect/>
          </a:stretch>
        </p:blipFill>
        <p:spPr>
          <a:xfrm>
            <a:off x="9263558" y="3667889"/>
            <a:ext cx="1079049" cy="1739608"/>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nvGraphicFramePr>
        <p:xfrm>
          <a:off x="334568" y="980728"/>
          <a:ext cx="11521278" cy="3885065"/>
        </p:xfrm>
        <a:graphic>
          <a:graphicData uri="http://schemas.openxmlformats.org/drawingml/2006/table">
            <a:tbl>
              <a:tblPr firstRow="1" firstCol="1" bandRow="1"/>
              <a:tblGrid>
                <a:gridCol w="2880318"/>
                <a:gridCol w="4133836"/>
                <a:gridCol w="4507124"/>
              </a:tblGrid>
              <a:tr h="632250">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键类型</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σ</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键</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π</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键</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solidFill>
                      <a:srgbClr val="D8ECDD"/>
                    </a:solidFill>
                  </a:tcPr>
                </a:tc>
              </a:tr>
              <a:tr h="632250">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原子轨道重叠部位</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两原子核连线之间</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核间连线上方和下方</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r>
              <a:tr h="632250">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原子轨道重叠程度</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大</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小</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r>
              <a:tr h="632250">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键的强度</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较大</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较小</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r>
              <a:tr h="1356065">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成键规律判断</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solidFill>
                      <a:srgbClr val="D8ECDD"/>
                    </a:solidFill>
                  </a:tcPr>
                </a:tc>
                <a:tc gridSpan="2">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共价单键一定是</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σ</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键</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双键中一个是</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σ</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键</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一个是</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π</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键</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三键中一个是</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σ</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键</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另两个是</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π</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键</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hMerge="1">
                  <a:tcPr/>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3098488" y="1433568"/>
            <a:ext cx="1466794" cy="384622"/>
          </a:xfrm>
          <a:prstGeom prst="rect">
            <a:avLst/>
          </a:prstGeom>
        </p:spPr>
      </p:pic>
      <p:sp>
        <p:nvSpPr>
          <p:cNvPr id="2" name="内容占位符 1"/>
          <p:cNvSpPr>
            <a:spLocks noGrp="1"/>
          </p:cNvSpPr>
          <p:nvPr>
            <p:ph idx="1"/>
          </p:nvPr>
        </p:nvSpPr>
        <p:spPr>
          <a:xfrm>
            <a:off x="360854" y="746120"/>
            <a:ext cx="11485848" cy="4524315"/>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判断</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σ</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键、</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π</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键的一般规律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两原子之间可以只形成</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σ</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键，但不能只形成</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键，即多原子分子中一定有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σ</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键，可能有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键。</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以形成</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σ</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键的两个原子核的连线为轴，任意一个原子可以绕轴旋转，并不会破坏</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σ</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键。以形成</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键的两个原子核的连线为轴，任意一个原子不能单独旋转。</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通常情况下，化合物中</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σ</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键比</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键牢固，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键容易断裂，如乙烯、乙炔的化学性质比乙烷活泼，但</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键由于电子云重叠程度大，</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键牢固，故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键不易断裂，不易发生反应。</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tretch>
            <a:fillRect/>
          </a:stretch>
        </p:blipFill>
        <p:spPr>
          <a:xfrm>
            <a:off x="429342" y="3636146"/>
            <a:ext cx="1285967" cy="384622"/>
          </a:xfrm>
          <a:prstGeom prst="rect">
            <a:avLst/>
          </a:prstGeom>
        </p:spPr>
      </p:pic>
      <p:sp>
        <p:nvSpPr>
          <p:cNvPr id="2" name="内容占位符 1"/>
          <p:cNvSpPr>
            <a:spLocks noGrp="1"/>
          </p:cNvSpPr>
          <p:nvPr>
            <p:ph idx="1"/>
          </p:nvPr>
        </p:nvSpPr>
        <p:spPr>
          <a:xfrm>
            <a:off x="360854" y="746120"/>
            <a:ext cx="11485848" cy="4524315"/>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共价键</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参数</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键能的应用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判断共价键的强弱</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键能越大，断开化学键时需要的能量越多，化学键越稳定。</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判断分子的稳定性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结构相似的分子中，共价键的键能越大，分子越稳定。</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计算化学反应的反应热</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＝反应物键能总和－生成物键能总和</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3.eps" descr="id:2147489662;FounderCES"/>
          <p:cNvPicPr/>
          <p:nvPr/>
        </p:nvPicPr>
        <p:blipFill>
          <a:blip r:embed="rId2"/>
          <a:stretch>
            <a:fillRect/>
          </a:stretch>
        </p:blipFill>
        <p:spPr>
          <a:xfrm>
            <a:off x="360854" y="889580"/>
            <a:ext cx="1354455" cy="359410"/>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tretch>
            <a:fillRect/>
          </a:stretch>
        </p:blipFill>
        <p:spPr>
          <a:xfrm>
            <a:off x="10261808" y="2547148"/>
            <a:ext cx="611576" cy="384622"/>
          </a:xfrm>
          <a:prstGeom prst="rect">
            <a:avLst/>
          </a:prstGeom>
        </p:spPr>
      </p:pic>
      <p:pic>
        <p:nvPicPr>
          <p:cNvPr id="3" name="图片 2"/>
          <p:cNvPicPr>
            <a:picLocks noChangeAspect="1"/>
          </p:cNvPicPr>
          <p:nvPr/>
        </p:nvPicPr>
        <p:blipFill>
          <a:blip r:embed="rId1"/>
          <a:stretch>
            <a:fillRect/>
          </a:stretch>
        </p:blipFill>
        <p:spPr>
          <a:xfrm>
            <a:off x="8723991" y="2547148"/>
            <a:ext cx="611576" cy="384622"/>
          </a:xfrm>
          <a:prstGeom prst="rect">
            <a:avLst/>
          </a:prstGeom>
        </p:spPr>
      </p:pic>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键长的应用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一般键长越短，键能越大，共价键越稳定，分子越稳定。</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键长的比较方法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根据原子半径比较：同类型的共价键，成键原子的原子半径越小，键长越短。</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根据共用电子对数比较：相同的两个原子间形成共价键时，单键键长＞双键键长＞三键键长。</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4324</Words>
  <Application>WPS 演示</Application>
  <PresentationFormat>自定义</PresentationFormat>
  <Paragraphs>207</Paragraphs>
  <Slides>30</Slides>
  <Notes>0</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30</vt:i4>
      </vt:variant>
    </vt:vector>
  </HeadingPairs>
  <TitlesOfParts>
    <vt:vector size="42" baseType="lpstr">
      <vt:lpstr>Arial</vt:lpstr>
      <vt:lpstr>宋体</vt:lpstr>
      <vt:lpstr>Wingdings</vt:lpstr>
      <vt:lpstr>Times New Roman</vt:lpstr>
      <vt:lpstr>楷体</vt:lpstr>
      <vt:lpstr>微软雅黑</vt:lpstr>
      <vt:lpstr>黑体</vt:lpstr>
      <vt:lpstr>仿宋</vt:lpstr>
      <vt:lpstr>Arial Unicode MS</vt:lpstr>
      <vt:lpstr>Calibri</vt:lpstr>
      <vt:lpstr>Cambria Math</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zyy</cp:lastModifiedBy>
  <cp:revision>428</cp:revision>
  <dcterms:created xsi:type="dcterms:W3CDTF">2020-11-06T05:24:00Z</dcterms:created>
  <dcterms:modified xsi:type="dcterms:W3CDTF">2025-08-05T03:01:58Z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2052-12.1.0.21915</vt:lpwstr>
  </property>
  <property fmtid="{D5CDD505-2E9C-101B-9397-08002B2CF9AE}" pid="3" name="ICV">
    <vt:lpwstr>9E7CDB1A36E64A5195A87F4E4EB0C012_12</vt:lpwstr>
  </property>
</Properties>
</file>